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7A4FD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7A4FD1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7200" b="0" lang="he-IL">
                <a:solidFill>
                  <a:srgbClr val="2F2850"/>
                </a:solidFill>
                <a:latin typeface="Secular One"/>
                <a:cs typeface="Secular One"/>
              </a:rPr>
              <a:t>גש״ר מאח״ד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7A4FD1"/>
                </a:solidFill>
                <a:latin typeface="Secular One"/>
                <a:cs typeface="Secular One"/>
              </a:rPr>
              <a:t>שישה ערוצים שעוזרים לנו להתמודד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gesher-cover-d37f349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05556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05556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0092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גוף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180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95180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9716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שכל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4804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84804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9340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428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274428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3000" b="0" lang="he-IL">
                <a:solidFill>
                  <a:srgbClr val="FFFFFF"/>
                </a:solidFill>
                <a:latin typeface="Secular One"/>
                <a:cs typeface="Secular One"/>
              </a:rPr>
              <a:t>מ״א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964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מערכת אמונות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4052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64052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8588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חברה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3676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3676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12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דמיון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לכל אחד יש ערוצים חזקים משלו. בואו נגלה את שלכם!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7A4FD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F2850"/>
                </a:solidFill>
                <a:latin typeface="Secular One"/>
                <a:cs typeface="Secular One"/>
              </a:rPr>
              <a:t>מה זה גש״ר מאח״ד?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gesher-what-55751a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לכל אחד מאיתנו יש דרכים משלו להתמודד עם לחץ וקושי. מודל גש״ר מאח״ד אומר שיש שישה ערוצים להתמודדות – גוף, שכל, רגש, מערכת אמונות, חברה ודמיון – ולכל אחד יש ערוצים חזקים משלו. כל הערוצים טובים, וככל שמשתמשים ביותר ערוצים, קל יותר.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8040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6376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6376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70912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בתקופה לחוצה: מבחנים, מצב ביטחוני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ריב או חרם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כשרוצים לדעת מה עוזר לי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כדי להבין מה עוזר לחבר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8040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6376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6376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הרעיון החשוב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912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"מתקנים" את הדרך שלנו – מזהים את הערוצים החזקים, נעזרים בהם, ומנסים להוסיף עוד ערוץ. ומה שעוזר לי לא תמיד עוזר לחבר – שואלים אותו.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2" name="Oval 21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3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1 מתוך 6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85D4A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F2850"/>
                </a:solidFill>
                <a:latin typeface="Secular One"/>
                <a:cs typeface="Secular One"/>
              </a:rPr>
              <a:t>גוף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E85D4A"/>
                </a:solidFill>
                <a:latin typeface="Varela Round"/>
                <a:cs typeface="Varela Round"/>
              </a:rPr>
              <a:t>Physiology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gesher-s0-d9031f1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מתמודדים דרך הגוף: ספורט, הליכה, ריקוד, נשימות, שינה ואוכל טובים, מקלחת חמה. כשהגוף זז ונרגע – גם הראש מתבהר.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85D4A"/>
                </a:solidFill>
                <a:latin typeface="Varela Round"/>
                <a:cs typeface="Varela Round"/>
              </a:rPr>
              <a:t>נשמע כך: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יוצא/ת לריצה קצרה."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"שלוש נשימות עמוקות."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668300" y="8467200"/>
            <a:ext cx="2286900" cy="332640"/>
          </a:xfrm>
          <a:prstGeom prst="roundRect">
            <a:avLst>
              <a:gd name="adj" fmla="val 50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668300" y="8467200"/>
            <a:ext cx="2286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מבחנים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שבוע עם שלושה מבחנים. אחרי שעה של למידה נועה יוצאת לסיבוב הליכה של עשר דקות סביב הבית, וחוזרת לשולחן רעננה יותר.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2 מתוך 6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F29E38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F2850"/>
                </a:solidFill>
                <a:latin typeface="Secular One"/>
                <a:cs typeface="Secular One"/>
              </a:rPr>
              <a:t>שכל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F29E38"/>
                </a:solidFill>
                <a:latin typeface="Varela Round"/>
                <a:cs typeface="Varela Round"/>
              </a:rPr>
              <a:t>Cognition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gesher-s1-2a6233b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מתמודדים דרך חשיבה: אוספים מידע אמין, מתכננים, עושים רשימה, מחלקים משימה גדולה למשימות קטנות.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F29E38"/>
                </a:solidFill>
                <a:latin typeface="Varela Round"/>
                <a:cs typeface="Varela Round"/>
              </a:rPr>
              <a:t>נשמע כך: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"בוא/י נכין לו״ז."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"מה אני יודע/ת בוודאות?"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195800" y="8467200"/>
            <a:ext cx="2759400" cy="332640"/>
          </a:xfrm>
          <a:prstGeom prst="roundRect">
            <a:avLst>
              <a:gd name="adj" fmla="val 50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195800" y="8467200"/>
            <a:ext cx="2759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עבודה גדולה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עבודת חקר להגשה בעוד שבועיים נראית ענקית. דני מחלק אותה לחמישה שלבים קטנים בטבלה, ומסמן ✓ על כל שלב שהוא מסיים.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3 מתוך 6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BA3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F2850"/>
                </a:solidFill>
                <a:latin typeface="Secular One"/>
                <a:cs typeface="Secular One"/>
              </a:rPr>
              <a:t>רגש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2BA38F"/>
                </a:solidFill>
                <a:latin typeface="Varela Round"/>
                <a:cs typeface="Varela Round"/>
              </a:rPr>
              <a:t>Affect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gesher-s2-6dd6de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מתמודדים דרך הבעת רגשות: מדברים על מה שמרגישים, בוכים, צוחקים, כותבים יומן, מציירים, שומעים מוזיקה.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BA38F"/>
                </a:solidFill>
                <a:latin typeface="Varela Round"/>
                <a:cs typeface="Varela Round"/>
              </a:rPr>
              <a:t>נשמע כך: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כותב/ת ביומן מה עובר עליי."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"בא לי לדבר על זה."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90300" y="8467200"/>
            <a:ext cx="2664900" cy="332640"/>
          </a:xfrm>
          <a:prstGeom prst="roundRect">
            <a:avLst>
              <a:gd name="adj" fmla="val 50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290300" y="8467200"/>
            <a:ext cx="2664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רשת חברתית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ראתה בסטורי שכל החברות נפגשו בלעדיה ונעלבה. במקום לכתוב תגובה עוקצנית, היא שמה אוזניות, כותבת ביומן מה היא מרגישה – ואחר כך מדברת עם אמא.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4 מתוך 6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5200" lang="he-IL">
                <a:solidFill>
                  <a:srgbClr val="FFFFFF"/>
                </a:solidFill>
                <a:latin typeface="Secular One"/>
                <a:cs typeface="Secular One"/>
              </a:rPr>
              <a:t>מ״א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F2850"/>
                </a:solidFill>
                <a:latin typeface="Secular One"/>
                <a:cs typeface="Secular One"/>
              </a:rPr>
              <a:t>מערכת אמונות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3E7CC9"/>
                </a:solidFill>
                <a:latin typeface="Varela Round"/>
                <a:cs typeface="Varela Round"/>
              </a:rPr>
              <a:t>Belief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gesher-s3-76d15a0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מתמודדים דרך אמונות וערכים: תקווה, "יהיה בסדר", תפילה, משמעות, ומה שחשוב לי באמת.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נשמע כך: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מאמין/ה שזה יעבור."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"מה שחשוב לי עכשיו הוא…"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אבא של דני במילואים כבר חודש. בערב הוא מזכיר לעצמו: "אבא עושה משהו חשוב, ואנחנו נהיה ביחד שוב בקרוב" – וזה נותן לו כוח.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5 מתוך 6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8A5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F2850"/>
                </a:solidFill>
                <a:latin typeface="Secular One"/>
                <a:cs typeface="Secular One"/>
              </a:rPr>
              <a:t>חברה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8A5CC9"/>
                </a:solidFill>
                <a:latin typeface="Varela Round"/>
                <a:cs typeface="Varela Round"/>
              </a:rPr>
              <a:t>Social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gesher-s4-4f4432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מתמודדים דרך אנשים: חברים, משפחה, להיות חלק מקבוצה, לקחת תפקיד, לבקש עזרה.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8A5CC9"/>
                </a:solidFill>
                <a:latin typeface="Varela Round"/>
                <a:cs typeface="Varela Round"/>
              </a:rPr>
              <a:t>נשמע כך: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מתקשר/ת לחבר."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"בוא/י נעשה את זה ביחד."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לילה עם אזעקות, הכיתה מתחלקת לזוגות ומכינה יחד כרטיסי עידוד לכיתה המקבילה. להיות ביחד ולעשות משהו – זה מחזק.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6 מתוך 6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F2850"/>
                </a:solidFill>
                <a:latin typeface="Secular One"/>
                <a:cs typeface="Secular One"/>
              </a:rPr>
              <a:t>דמיון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D9468F"/>
                </a:solidFill>
                <a:latin typeface="Varela Round"/>
                <a:cs typeface="Varela Round"/>
              </a:rPr>
              <a:t>Imagination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gesher-s5-8c7c9be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מתמודדים דרך דמיון: יצירה, הומור, לדמיין מקום רגוע, לחשוב על פתרונות יצירתיים, לצפות בסדרה מצחיקה.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D9468F"/>
                </a:solidFill>
                <a:latin typeface="Varela Round"/>
                <a:cs typeface="Varela Round"/>
              </a:rPr>
              <a:t>נשמע כך: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מדמיין/ת את המקום הכי רגוע שלי."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"בוא/י נצחק רגע."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90300" y="8467200"/>
            <a:ext cx="2664900" cy="332640"/>
          </a:xfrm>
          <a:prstGeom prst="roundRect">
            <a:avLst>
              <a:gd name="adj" fmla="val 50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290300" y="8467200"/>
            <a:ext cx="2664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לפני הופעה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רגע לפני הופעה בטקס, נועה עוצמת עיניים ומדמיינת שהיא על החוף, שומעת את הגלים. הלב נרגע, והיא עולה לבמה.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7A4FD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F2850"/>
                </a:solidFill>
                <a:latin typeface="Secular One"/>
                <a:cs typeface="Secular One"/>
              </a:rPr>
              <a:t>נועה מוצאת את הערוצים שלה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gesher-p0-48f1fd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7A4FD1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F285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יש לי שלושה מבחנים השבוע…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מרגישה שהלחץ מטפס. היא נזכרת בגש״ר מאח״ד.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gesher-p1-81e0f88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7A4FD1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F285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ג – גוף: ריצה קצרה!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קודם הגוף: עשר דקות ריצה בפארק, והראש מתנקה.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gesher-p2-bf6629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7A4FD1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F285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 – לומדים ביחד!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 כך חברה ושכל: לומדים בקבוצה לפי תוכנית מסודרת.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gesher-p3-ef3be78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7A4FD1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F285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דני, מה עוזר לך?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ולדני? היא שואלת מה עוזר לו – הערוץ שלו יכול להיות אחר.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7A4FD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F2850"/>
                </a:solidFill>
                <a:latin typeface="Secular One"/>
                <a:cs typeface="Secular One"/>
              </a:rPr>
              <a:t>תורכם: קורי העכביש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סמנו בכל ציר כמה הערוץ הזה זמין לכם – מ־0 עד 5 – וחברו את הנקודות.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הערוץ הכי חזק שלי? דרך אחת שבה אני משתמש/ת בו: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773760" y="2872800"/>
            <a:ext cx="332640" cy="33264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28879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איזה ערוץ אנסה להוסיף השבוע? מה בדיוק אעשה?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3600" y="35683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3472284" y="5843880"/>
            <a:ext cx="615432" cy="710640"/>
          </a:xfrm>
          <a:custGeom>
            <a:avLst/>
            <a:gdLst/>
            <a:ahLst/>
            <a:cxnLst/>
            <a:rect l="l" t="t" r="r" b="b"/>
            <a:pathLst>
              <a:path w="615432" h="710640">
                <a:moveTo>
                  <a:pt x="307716" y="0"/>
                </a:moveTo>
                <a:lnTo>
                  <a:pt x="615432" y="177660"/>
                </a:lnTo>
                <a:lnTo>
                  <a:pt x="615432" y="532980"/>
                </a:lnTo>
                <a:lnTo>
                  <a:pt x="307716" y="710640"/>
                </a:lnTo>
                <a:lnTo>
                  <a:pt x="0" y="532980"/>
                </a:lnTo>
                <a:lnTo>
                  <a:pt x="0" y="177660"/>
                </a:lnTo>
                <a:lnTo>
                  <a:pt x="307716" y="0"/>
                </a:lnTo>
                <a:close/>
              </a:path>
            </a:pathLst>
          </a:custGeom>
          <a:noFill/>
          <a:ln w="11340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3164568" y="5488560"/>
            <a:ext cx="1230864" cy="1421280"/>
          </a:xfrm>
          <a:custGeom>
            <a:avLst/>
            <a:gdLst/>
            <a:ahLst/>
            <a:cxnLst/>
            <a:rect l="l" t="t" r="r" b="b"/>
            <a:pathLst>
              <a:path w="1230864" h="1421280">
                <a:moveTo>
                  <a:pt x="615432" y="0"/>
                </a:moveTo>
                <a:lnTo>
                  <a:pt x="1230864" y="355320"/>
                </a:lnTo>
                <a:lnTo>
                  <a:pt x="1230864" y="1065960"/>
                </a:lnTo>
                <a:lnTo>
                  <a:pt x="615432" y="1421280"/>
                </a:lnTo>
                <a:lnTo>
                  <a:pt x="0" y="1065960"/>
                </a:lnTo>
                <a:lnTo>
                  <a:pt x="0" y="355320"/>
                </a:lnTo>
                <a:lnTo>
                  <a:pt x="615432" y="0"/>
                </a:lnTo>
                <a:close/>
              </a:path>
            </a:pathLst>
          </a:custGeom>
          <a:noFill/>
          <a:ln w="11340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856852" y="5133240"/>
            <a:ext cx="1846296" cy="2131920"/>
          </a:xfrm>
          <a:custGeom>
            <a:avLst/>
            <a:gdLst/>
            <a:ahLst/>
            <a:cxnLst/>
            <a:rect l="l" t="t" r="r" b="b"/>
            <a:pathLst>
              <a:path w="1846296" h="2131920">
                <a:moveTo>
                  <a:pt x="923148" y="0"/>
                </a:moveTo>
                <a:lnTo>
                  <a:pt x="1846296" y="532980"/>
                </a:lnTo>
                <a:lnTo>
                  <a:pt x="1846296" y="1598940"/>
                </a:lnTo>
                <a:lnTo>
                  <a:pt x="923148" y="2131920"/>
                </a:lnTo>
                <a:lnTo>
                  <a:pt x="0" y="1598940"/>
                </a:lnTo>
                <a:lnTo>
                  <a:pt x="0" y="532980"/>
                </a:lnTo>
                <a:lnTo>
                  <a:pt x="923148" y="0"/>
                </a:lnTo>
                <a:close/>
              </a:path>
            </a:pathLst>
          </a:custGeom>
          <a:noFill/>
          <a:ln w="11340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549135" y="4777920"/>
            <a:ext cx="2461730" cy="2842560"/>
          </a:xfrm>
          <a:custGeom>
            <a:avLst/>
            <a:gdLst/>
            <a:ahLst/>
            <a:cxnLst/>
            <a:rect l="l" t="t" r="r" b="b"/>
            <a:pathLst>
              <a:path w="2461730" h="2842560">
                <a:moveTo>
                  <a:pt x="1230865" y="0"/>
                </a:moveTo>
                <a:lnTo>
                  <a:pt x="2461730" y="710640"/>
                </a:lnTo>
                <a:lnTo>
                  <a:pt x="2461730" y="2131920"/>
                </a:lnTo>
                <a:lnTo>
                  <a:pt x="1230865" y="2842560"/>
                </a:lnTo>
                <a:lnTo>
                  <a:pt x="0" y="2131920"/>
                </a:lnTo>
                <a:lnTo>
                  <a:pt x="0" y="710640"/>
                </a:lnTo>
                <a:lnTo>
                  <a:pt x="1230865" y="0"/>
                </a:lnTo>
                <a:close/>
              </a:path>
            </a:pathLst>
          </a:custGeom>
          <a:noFill/>
          <a:ln w="11340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241419" y="4422600"/>
            <a:ext cx="3077162" cy="3553200"/>
          </a:xfrm>
          <a:custGeom>
            <a:avLst/>
            <a:gdLst/>
            <a:ahLst/>
            <a:cxnLst/>
            <a:rect l="l" t="t" r="r" b="b"/>
            <a:pathLst>
              <a:path w="3077162" h="3553200">
                <a:moveTo>
                  <a:pt x="1538581" y="0"/>
                </a:moveTo>
                <a:lnTo>
                  <a:pt x="3077162" y="888300"/>
                </a:lnTo>
                <a:lnTo>
                  <a:pt x="3077162" y="2664900"/>
                </a:lnTo>
                <a:lnTo>
                  <a:pt x="1538581" y="3553200"/>
                </a:lnTo>
                <a:lnTo>
                  <a:pt x="0" y="2664900"/>
                </a:lnTo>
                <a:lnTo>
                  <a:pt x="0" y="888300"/>
                </a:lnTo>
                <a:lnTo>
                  <a:pt x="1538581" y="0"/>
                </a:lnTo>
                <a:close/>
              </a:path>
            </a:pathLst>
          </a:custGeom>
          <a:noFill/>
          <a:ln w="11340">
            <a:solidFill>
              <a:srgbClr val="D8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3780000" y="4422600"/>
            <a:ext cx="0" cy="1776600"/>
          </a:xfrm>
          <a:prstGeom prst="line">
            <a:avLst/>
          </a:prstGeom>
          <a:ln w="11340">
            <a:solidFill>
              <a:srgbClr val="BDB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137400" y="3938760"/>
            <a:ext cx="1285200" cy="33264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3137400" y="3938760"/>
            <a:ext cx="12852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גוף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3780000" y="5310900"/>
            <a:ext cx="1538581" cy="888300"/>
          </a:xfrm>
          <a:prstGeom prst="line">
            <a:avLst/>
          </a:prstGeom>
          <a:ln w="11340">
            <a:solidFill>
              <a:srgbClr val="BDB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134281" y="4985820"/>
            <a:ext cx="1285200" cy="33264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134281" y="4985820"/>
            <a:ext cx="12852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שכל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780000" y="6199200"/>
            <a:ext cx="1538581" cy="888300"/>
          </a:xfrm>
          <a:prstGeom prst="line">
            <a:avLst/>
          </a:prstGeom>
          <a:ln w="11340">
            <a:solidFill>
              <a:srgbClr val="BDB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134281" y="7079940"/>
            <a:ext cx="1285200" cy="33264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134281" y="7079940"/>
            <a:ext cx="12852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רגש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780000" y="6199200"/>
            <a:ext cx="0" cy="1776600"/>
          </a:xfrm>
          <a:prstGeom prst="line">
            <a:avLst/>
          </a:prstGeom>
          <a:ln w="11340">
            <a:solidFill>
              <a:srgbClr val="BDB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137400" y="8127000"/>
            <a:ext cx="12852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3137400" y="8127000"/>
            <a:ext cx="12852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מערכת אמונות</a:t>
            </a:r>
          </a:p>
        </p:txBody>
      </p:sp>
      <p:cxnSp>
        <p:nvCxnSpPr>
          <p:cNvPr id="30" name="Connector 29"/>
          <p:cNvCxnSpPr/>
          <p:nvPr/>
        </p:nvCxnSpPr>
        <p:spPr>
          <a:xfrm flipH="1">
            <a:off x="2241419" y="6199200"/>
            <a:ext cx="1538581" cy="888300"/>
          </a:xfrm>
          <a:prstGeom prst="line">
            <a:avLst/>
          </a:prstGeom>
          <a:ln w="11340">
            <a:solidFill>
              <a:srgbClr val="BDB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1140519" y="7079940"/>
            <a:ext cx="1285200" cy="332640"/>
          </a:xfrm>
          <a:prstGeom prst="roundRect">
            <a:avLst>
              <a:gd name="adj" fmla="val 50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140519" y="7079940"/>
            <a:ext cx="12852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חברה</a:t>
            </a:r>
          </a:p>
        </p:txBody>
      </p:sp>
      <p:cxnSp>
        <p:nvCxnSpPr>
          <p:cNvPr id="33" name="Connector 32"/>
          <p:cNvCxnSpPr/>
          <p:nvPr/>
        </p:nvCxnSpPr>
        <p:spPr>
          <a:xfrm flipH="1" flipV="1">
            <a:off x="2241419" y="5310900"/>
            <a:ext cx="1538581" cy="888300"/>
          </a:xfrm>
          <a:prstGeom prst="line">
            <a:avLst/>
          </a:prstGeom>
          <a:ln w="11340">
            <a:solidFill>
              <a:srgbClr val="BDB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1140519" y="4985820"/>
            <a:ext cx="1285200" cy="33264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140519" y="4985820"/>
            <a:ext cx="12852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דמיון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3600" y="85957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50" b="0" lang="he-IL">
                <a:solidFill>
                  <a:srgbClr val="5E5B70"/>
                </a:solidFill>
                <a:latin typeface="Assistant Medium"/>
                <a:cs typeface="Assistant Medium"/>
              </a:rPr>
              <a:t>0 = לא זמין לי ‏·‏ 5 = מאוד זמין לי. זו חקירה עצמית – אין תשובה נכונה.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גש"ר מאח"ד  ‏·‏  חוברת חוסן לתלמידים</a:t>
            </a:r>
          </a:p>
        </p:txBody>
      </p:sp>
      <p:sp>
        <p:nvSpPr>
          <p:cNvPr id="38" name="Oval 3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7A4FD1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10</a:t>
            </a:r>
          </a:p>
        </p:txBody>
      </p:sp>
      <p:pic>
        <p:nvPicPr>
          <p:cNvPr id="3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CE4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6C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7A4FD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F2850"/>
                </a:solidFill>
                <a:latin typeface="Secular One"/>
                <a:cs typeface="Secular One"/>
              </a:rPr>
              <a:t>גש״ר מאח״ד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838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7A4FD1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854720"/>
            <a:ext cx="574560" cy="5745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730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5D4A"/>
                </a:solidFill>
                <a:latin typeface="Secular One"/>
                <a:cs typeface="Secular One"/>
              </a:rPr>
              <a:t>גוף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ספורט, הליכה, נשימות, שינה טובה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585520"/>
            <a:ext cx="574560" cy="5745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507400"/>
            <a:ext cx="5095440" cy="730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9E38"/>
                </a:solidFill>
                <a:latin typeface="Secular One"/>
                <a:cs typeface="Secular One"/>
              </a:rPr>
              <a:t>שכל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מידע אמין, תכנון, רשימה, צעד אחר צעד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316320"/>
            <a:ext cx="574560" cy="5745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238200"/>
            <a:ext cx="5095440" cy="730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רגש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לדבר, לכתוב, לצייר, מוזיקה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0471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Secular One"/>
                <a:cs typeface="Secular One"/>
              </a:rPr>
              <a:t>מ״א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3969000"/>
            <a:ext cx="5095440" cy="730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אמונות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תקווה, ערכים, "זה יעבור"</a:t>
            </a:r>
          </a:p>
        </p:txBody>
      </p:sp>
      <p:sp>
        <p:nvSpPr>
          <p:cNvPr id="20" name="Oval 19"/>
          <p:cNvSpPr/>
          <p:nvPr/>
        </p:nvSpPr>
        <p:spPr>
          <a:xfrm>
            <a:off x="6305040" y="4777920"/>
            <a:ext cx="574560" cy="57456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6000" y="4699800"/>
            <a:ext cx="5095440" cy="730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8A5CC9"/>
                </a:solidFill>
                <a:latin typeface="Secular One"/>
                <a:cs typeface="Secular One"/>
              </a:rPr>
              <a:t>חברה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חברים, משפחה, לבקש עזרה</a:t>
            </a:r>
          </a:p>
        </p:txBody>
      </p:sp>
      <p:sp>
        <p:nvSpPr>
          <p:cNvPr id="22" name="Oval 21"/>
          <p:cNvSpPr/>
          <p:nvPr/>
        </p:nvSpPr>
        <p:spPr>
          <a:xfrm>
            <a:off x="6305040" y="5508720"/>
            <a:ext cx="574560" cy="57456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6000" y="5430600"/>
            <a:ext cx="5095440" cy="730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468F"/>
                </a:solidFill>
                <a:latin typeface="Secular One"/>
                <a:cs typeface="Secular One"/>
              </a:rPr>
              <a:t>דמיון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יצירה, הומור, מקום רגוע בדמיון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65847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7A4FD1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ככל שיש לי יותר ערוצים – קל יותר להתמודד.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3600" y="72349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2F285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6" name="Heart 25"/>
          <p:cNvSpPr/>
          <p:nvPr/>
        </p:nvSpPr>
        <p:spPr>
          <a:xfrm>
            <a:off x="5533920" y="74163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80400" y="73407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400" y="77641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פרופ׳ מולי להד ועפרה איילון (BASIC Ph), מרכז משאבים ‏·‏ חומרי שפ״י, משרד החינוך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2F2850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31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גש״ר מאח״ד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